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2" r:id="rId1"/>
  </p:sldMasterIdLst>
  <p:sldIdLst>
    <p:sldId id="256" r:id="rId2"/>
    <p:sldId id="257" r:id="rId3"/>
    <p:sldId id="262" r:id="rId4"/>
    <p:sldId id="265" r:id="rId5"/>
    <p:sldId id="258" r:id="rId6"/>
    <p:sldId id="273" r:id="rId7"/>
    <p:sldId id="261" r:id="rId8"/>
    <p:sldId id="274" r:id="rId9"/>
    <p:sldId id="276" r:id="rId10"/>
    <p:sldId id="272" r:id="rId11"/>
    <p:sldId id="268" r:id="rId12"/>
    <p:sldId id="266" r:id="rId13"/>
    <p:sldId id="269" r:id="rId14"/>
    <p:sldId id="259" r:id="rId15"/>
    <p:sldId id="264" r:id="rId16"/>
    <p:sldId id="270" r:id="rId17"/>
    <p:sldId id="271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62" d="100"/>
          <a:sy n="62" d="100"/>
        </p:scale>
        <p:origin x="1349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127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21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0543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18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2383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04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251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343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58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44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0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02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99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7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351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165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3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783417" y="1050518"/>
            <a:ext cx="7766936" cy="2416581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OC – </a:t>
            </a:r>
            <a:r>
              <a:rPr lang="fr-FR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Project 8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CLOUD DEPLOYMENT MODEL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440766" y="4056949"/>
            <a:ext cx="5960534" cy="568792"/>
          </a:xfrm>
        </p:spPr>
        <p:txBody>
          <a:bodyPr>
            <a:noAutofit/>
          </a:bodyPr>
          <a:lstStyle/>
          <a:p>
            <a:pPr algn="l"/>
            <a:r>
              <a:rPr lang="fr-F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Fruits classification </a:t>
            </a:r>
            <a:r>
              <a:rPr lang="fr-FR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77778" y="6353175"/>
            <a:ext cx="328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Stephane Lanchec – </a:t>
            </a:r>
            <a:r>
              <a:rPr lang="fr-F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April 2022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62" y="3327821"/>
            <a:ext cx="2723844" cy="202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3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1050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1) IAM (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Identitiy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Access Management)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77334" y="1657361"/>
            <a:ext cx="484716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Root user master to IAM users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access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control across all of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Specifiy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who can access which services and resources, and under which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Access key ID &amp; secret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access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key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907" y="1657362"/>
            <a:ext cx="4590686" cy="198746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31" y="3911541"/>
            <a:ext cx="6319123" cy="26159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954" y="4126968"/>
            <a:ext cx="5696142" cy="249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81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3589"/>
          </a:xfrm>
        </p:spPr>
        <p:txBody>
          <a:bodyPr/>
          <a:lstStyle/>
          <a:p>
            <a:r>
              <a:rPr lang="fr-FR" b="1" dirty="0" smtClean="0"/>
              <a:t>2) AWS S3 </a:t>
            </a:r>
            <a:r>
              <a:rPr lang="fr-FR" b="1" dirty="0" err="1" smtClean="0"/>
              <a:t>Bucket</a:t>
            </a:r>
            <a:r>
              <a:rPr lang="fr-FR" b="1" dirty="0" smtClean="0"/>
              <a:t> Input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563689"/>
            <a:ext cx="8596668" cy="950911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Input S3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bucket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« 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fulldatafruits-bucket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Images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loaded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 local directory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01" y="2603500"/>
            <a:ext cx="7454901" cy="39119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36576" y="2013550"/>
            <a:ext cx="22374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4D5156"/>
                </a:solidFill>
                <a:latin typeface="arial" panose="020B0604020202020204" pitchFamily="34" charset="0"/>
              </a:rPr>
              <a:t>Provides </a:t>
            </a:r>
            <a:r>
              <a:rPr lang="en-US" b="1" dirty="0">
                <a:solidFill>
                  <a:srgbClr val="4D5156"/>
                </a:solidFill>
                <a:latin typeface="arial" panose="020B0604020202020204" pitchFamily="34" charset="0"/>
              </a:rPr>
              <a:t>object storage through a web service interface.</a:t>
            </a:r>
            <a:endParaRPr lang="en-US" b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59" y="799091"/>
            <a:ext cx="1368142" cy="11481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826201" y="3623732"/>
            <a:ext cx="2687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Json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policy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creation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Permission to IAM user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22639" t="32223" r="54028" b="27284"/>
          <a:stretch/>
        </p:blipFill>
        <p:spPr>
          <a:xfrm>
            <a:off x="8931102" y="4369178"/>
            <a:ext cx="2198649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77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9300"/>
          </a:xfrm>
        </p:spPr>
        <p:txBody>
          <a:bodyPr/>
          <a:lstStyle/>
          <a:p>
            <a:r>
              <a:rPr lang="fr-FR" b="1" dirty="0"/>
              <a:t>3</a:t>
            </a:r>
            <a:r>
              <a:rPr lang="fr-FR" b="1" dirty="0" smtClean="0"/>
              <a:t>) </a:t>
            </a:r>
            <a:r>
              <a:rPr lang="fr-FR" b="1" dirty="0" err="1" smtClean="0"/>
              <a:t>Sagemaker</a:t>
            </a:r>
            <a:r>
              <a:rPr lang="fr-FR" b="1" dirty="0" smtClean="0"/>
              <a:t> Notebook </a:t>
            </a:r>
            <a:r>
              <a:rPr lang="fr-FR" b="1" dirty="0"/>
              <a:t>I</a:t>
            </a:r>
            <a:r>
              <a:rPr lang="fr-FR" b="1" dirty="0" smtClean="0"/>
              <a:t>nstance</a:t>
            </a:r>
            <a:endParaRPr lang="en-US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975430"/>
            <a:ext cx="4521200" cy="322046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3236350"/>
            <a:ext cx="5824126" cy="269862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77875" y="1600688"/>
            <a:ext cx="87790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Notebook instance creation in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SageMaker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– Instance Type: ml.t2.medium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Access from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SageMaker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to S3 – IAM strategy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02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1525"/>
          </a:xfrm>
        </p:spPr>
        <p:txBody>
          <a:bodyPr/>
          <a:lstStyle/>
          <a:p>
            <a:r>
              <a:rPr lang="fr-FR" b="1" dirty="0" err="1" smtClean="0"/>
              <a:t>Processing</a:t>
            </a:r>
            <a:r>
              <a:rPr lang="fr-FR" b="1" dirty="0" smtClean="0"/>
              <a:t> </a:t>
            </a:r>
            <a:r>
              <a:rPr lang="fr-FR" b="1" dirty="0" err="1" smtClean="0"/>
              <a:t>chain</a:t>
            </a:r>
            <a:endParaRPr lang="en-US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628" y="3309917"/>
            <a:ext cx="994872" cy="47234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722" y="1762242"/>
            <a:ext cx="1241328" cy="104554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633" y="5947530"/>
            <a:ext cx="1585104" cy="81790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509149" y="3810297"/>
            <a:ext cx="1918365" cy="837903"/>
            <a:chOff x="2383669" y="3916720"/>
            <a:chExt cx="2659188" cy="1155083"/>
          </a:xfrm>
          <a:solidFill>
            <a:schemeClr val="accent1"/>
          </a:solidFill>
        </p:grpSpPr>
        <p:sp>
          <p:nvSpPr>
            <p:cNvPr id="8" name="Rectangle à coins arrondis 7"/>
            <p:cNvSpPr/>
            <p:nvPr/>
          </p:nvSpPr>
          <p:spPr>
            <a:xfrm>
              <a:off x="2383669" y="3916720"/>
              <a:ext cx="2659188" cy="11550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2495837" y="4078765"/>
              <a:ext cx="2460244" cy="890993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Spark</a:t>
              </a:r>
              <a:r>
                <a:rPr lang="fr-FR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Session</a:t>
              </a:r>
            </a:p>
            <a:p>
              <a:r>
                <a:rPr lang="fr-FR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Spark</a:t>
              </a:r>
              <a:r>
                <a:rPr lang="fr-FR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context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3264243" y="3868813"/>
            <a:ext cx="1982671" cy="779387"/>
            <a:chOff x="4344106" y="3999442"/>
            <a:chExt cx="2482710" cy="1155083"/>
          </a:xfrm>
          <a:solidFill>
            <a:schemeClr val="accent1"/>
          </a:solidFill>
        </p:grpSpPr>
        <p:sp>
          <p:nvSpPr>
            <p:cNvPr id="13" name="Rectangle à coins arrondis 12"/>
            <p:cNvSpPr/>
            <p:nvPr/>
          </p:nvSpPr>
          <p:spPr>
            <a:xfrm>
              <a:off x="4344106" y="3999442"/>
              <a:ext cx="2482710" cy="11550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4495801" y="4142964"/>
              <a:ext cx="2179320" cy="95788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</a:t>
              </a:r>
              <a:r>
                <a:rPr lang="fr-FR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loading</a:t>
              </a:r>
              <a:r>
                <a:rPr lang="fr-FR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S3 </a:t>
              </a:r>
              <a:r>
                <a:rPr lang="fr-FR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bucket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8960272" y="3851673"/>
            <a:ext cx="1880345" cy="794689"/>
            <a:chOff x="4344106" y="3999442"/>
            <a:chExt cx="2482710" cy="1155083"/>
          </a:xfrm>
          <a:solidFill>
            <a:schemeClr val="accent1"/>
          </a:solidFill>
        </p:grpSpPr>
        <p:sp>
          <p:nvSpPr>
            <p:cNvPr id="17" name="Rectangle à coins arrondis 16"/>
            <p:cNvSpPr/>
            <p:nvPr/>
          </p:nvSpPr>
          <p:spPr>
            <a:xfrm>
              <a:off x="4344106" y="3999442"/>
              <a:ext cx="2482710" cy="11550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4484736" y="4124629"/>
              <a:ext cx="2179320" cy="9394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PCA </a:t>
              </a:r>
              <a:r>
                <a:rPr lang="fr-FR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reduction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6080186" y="3882987"/>
            <a:ext cx="2050163" cy="765213"/>
            <a:chOff x="4344106" y="3999442"/>
            <a:chExt cx="2482710" cy="1155083"/>
          </a:xfrm>
          <a:solidFill>
            <a:schemeClr val="accent1"/>
          </a:solidFill>
        </p:grpSpPr>
        <p:sp>
          <p:nvSpPr>
            <p:cNvPr id="20" name="Rectangle à coins arrondis 19"/>
            <p:cNvSpPr/>
            <p:nvPr/>
          </p:nvSpPr>
          <p:spPr>
            <a:xfrm>
              <a:off x="4344106" y="3999442"/>
              <a:ext cx="2482710" cy="11550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4495801" y="4341692"/>
              <a:ext cx="2179320" cy="55750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Preprocessing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6305750" y="2908569"/>
            <a:ext cx="1599034" cy="804278"/>
            <a:chOff x="4344106" y="3999442"/>
            <a:chExt cx="2482710" cy="1155083"/>
          </a:xfrm>
          <a:solidFill>
            <a:schemeClr val="accent1"/>
          </a:solidFill>
        </p:grpSpPr>
        <p:sp>
          <p:nvSpPr>
            <p:cNvPr id="23" name="Rectangle à coins arrondis 22"/>
            <p:cNvSpPr/>
            <p:nvPr/>
          </p:nvSpPr>
          <p:spPr>
            <a:xfrm>
              <a:off x="4344106" y="3999442"/>
              <a:ext cx="2482710" cy="11550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4495801" y="4142965"/>
              <a:ext cx="2179320" cy="92824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Features</a:t>
              </a:r>
              <a:r>
                <a:rPr lang="fr-FR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extraction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6" name="Connecteur droit avec flèche 25"/>
          <p:cNvCxnSpPr/>
          <p:nvPr/>
        </p:nvCxnSpPr>
        <p:spPr>
          <a:xfrm>
            <a:off x="4255578" y="2859138"/>
            <a:ext cx="1" cy="944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2503713" y="4265102"/>
            <a:ext cx="6952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58" y="4678238"/>
            <a:ext cx="1353429" cy="774259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780" y="5446214"/>
            <a:ext cx="1241328" cy="1045549"/>
          </a:xfrm>
          <a:prstGeom prst="rect">
            <a:avLst/>
          </a:prstGeom>
        </p:spPr>
      </p:pic>
      <p:cxnSp>
        <p:nvCxnSpPr>
          <p:cNvPr id="37" name="Connecteur droit avec flèche 36"/>
          <p:cNvCxnSpPr/>
          <p:nvPr/>
        </p:nvCxnSpPr>
        <p:spPr>
          <a:xfrm flipH="1">
            <a:off x="9892064" y="4640079"/>
            <a:ext cx="8380" cy="750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8198382" y="4253479"/>
            <a:ext cx="6952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5327821" y="4284300"/>
            <a:ext cx="6952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6628213" y="2148872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</a:p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VGG16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6153725" y="4709281"/>
            <a:ext cx="19030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Image 224 x 224</a:t>
            </a:r>
          </a:p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Image to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Grayscale</a:t>
            </a:r>
            <a:endParaRPr lang="fr-FR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 </a:t>
            </a:r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</a:t>
            </a:r>
            <a:endParaRPr lang="fr-FR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Brightness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88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4029"/>
          </a:xfrm>
        </p:spPr>
        <p:txBody>
          <a:bodyPr/>
          <a:lstStyle/>
          <a:p>
            <a:r>
              <a:rPr lang="fr-FR" b="1" dirty="0" smtClean="0"/>
              <a:t>DIMENSIONALITY REDUCTION</a:t>
            </a:r>
            <a:endParaRPr lang="en-US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677334" y="1642944"/>
            <a:ext cx="8784777" cy="872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PCA dimension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reduction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48 images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Scree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plot to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determine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optimal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of components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explaining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90% variance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987" y="2884742"/>
            <a:ext cx="5145470" cy="35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72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4700"/>
          </a:xfrm>
        </p:spPr>
        <p:txBody>
          <a:bodyPr/>
          <a:lstStyle/>
          <a:p>
            <a:r>
              <a:rPr lang="fr-FR" b="1" dirty="0" smtClean="0"/>
              <a:t>AWS S3 </a:t>
            </a:r>
            <a:r>
              <a:rPr lang="fr-FR" b="1" dirty="0" err="1" smtClean="0"/>
              <a:t>Bucket</a:t>
            </a:r>
            <a:r>
              <a:rPr lang="fr-FR" b="1" dirty="0" smtClean="0"/>
              <a:t> Output</a:t>
            </a:r>
            <a:endParaRPr lang="en-US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34" y="3349077"/>
            <a:ext cx="6810194" cy="232274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56" y="5877990"/>
            <a:ext cx="6845572" cy="53940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49" y="3349077"/>
            <a:ext cx="4725651" cy="838672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53056" y="1720357"/>
            <a:ext cx="6077305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New output S3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bucket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« 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-fruits-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bucket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Spark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to pandas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conversion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Saving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to « post_pca_bigset_results.csv »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7857067" y="3615266"/>
            <a:ext cx="889000" cy="1947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7826194" y="3978821"/>
            <a:ext cx="889000" cy="1947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8301567" y="4241330"/>
            <a:ext cx="0" cy="5382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8301567" y="3158067"/>
            <a:ext cx="0" cy="4571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7478318" y="2693230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Input S3 </a:t>
            </a:r>
            <a:r>
              <a:rPr lang="fr-FR" dirty="0" err="1" smtClean="0"/>
              <a:t>bucket</a:t>
            </a:r>
            <a:endParaRPr lang="en-US" dirty="0"/>
          </a:p>
        </p:txBody>
      </p:sp>
      <p:sp>
        <p:nvSpPr>
          <p:cNvPr id="23" name="ZoneTexte 22"/>
          <p:cNvSpPr txBox="1"/>
          <p:nvPr/>
        </p:nvSpPr>
        <p:spPr>
          <a:xfrm>
            <a:off x="7489779" y="4847198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Ouput</a:t>
            </a:r>
            <a:r>
              <a:rPr lang="fr-FR" dirty="0" smtClean="0"/>
              <a:t> S3 </a:t>
            </a:r>
            <a:r>
              <a:rPr lang="fr-FR" dirty="0" err="1" smtClean="0"/>
              <a:t>bucket</a:t>
            </a:r>
            <a:endParaRPr lang="en-US" dirty="0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4075" y="4931865"/>
            <a:ext cx="1410767" cy="105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94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28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Conclusions</a:t>
            </a:r>
            <a:endParaRPr lang="en-US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89" y="2127347"/>
            <a:ext cx="9316812" cy="86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6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3425"/>
          </a:xfrm>
        </p:spPr>
        <p:txBody>
          <a:bodyPr/>
          <a:lstStyle/>
          <a:p>
            <a:r>
              <a:rPr lang="fr-FR" b="1" dirty="0" err="1" smtClean="0"/>
              <a:t>PuTTY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5708" y="1474790"/>
            <a:ext cx="11295591" cy="1373186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open-source terminal emulator, serial console and network file transfer application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Supports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several network protocols, including SCP, SSH, Telnet, rlogin, and raw socket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connection</a:t>
            </a:r>
          </a:p>
          <a:p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PutTTY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Key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Generator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transform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key.pem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key.ppk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1" y="3118078"/>
            <a:ext cx="3139440" cy="225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37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FRUITS! STARTUP PROBLEM OVERVIEW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448733" y="3445570"/>
            <a:ext cx="8365066" cy="2135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MISSION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 a first chain of data processing in a Big Data environment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Dimensionality reduction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448733" y="1454051"/>
            <a:ext cx="11228917" cy="1691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of fruits picking robots to </a:t>
            </a:r>
            <a:r>
              <a:rPr lang="fr-FR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preserve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biodiversity</a:t>
            </a:r>
            <a:endParaRPr lang="fr-F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 of a first web app for fruits image classification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Enable users to get info from 1 picture of fruits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Raise public awareness on fruits biodiversity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48733" y="5331776"/>
            <a:ext cx="6806874" cy="1618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CONSTRAINTS</a:t>
            </a:r>
            <a:endParaRPr lang="fr-FR" sz="280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Anticipate large data volume after app implementation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Use of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Pyspark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and cloud AWS ( EC2, S3, IAM)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305" y="1598917"/>
            <a:ext cx="3397250" cy="20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0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9585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DATASET PROPERTIES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09926" y="1463846"/>
            <a:ext cx="11228917" cy="2841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ClrTx/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total number of images: 90483.</a:t>
            </a:r>
          </a:p>
          <a:p>
            <a:pPr fontAlgn="base">
              <a:buClrTx/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Training set size: 67692 images (one fruit or vegetable per image).</a:t>
            </a:r>
          </a:p>
          <a:p>
            <a:pPr fontAlgn="base">
              <a:buClrTx/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Test set size: 22688 images (one fruit or vegetable per image).</a:t>
            </a:r>
          </a:p>
          <a:p>
            <a:pPr fontAlgn="base">
              <a:buClrTx/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number of classes: 131 (fruits and vegetables).</a:t>
            </a:r>
          </a:p>
          <a:p>
            <a:pPr fontAlgn="base">
              <a:buClrTx/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Image size: 100x100 pixels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fontAlgn="base">
              <a:buClrTx/>
              <a:buFont typeface="Wingdings" panose="05000000000000000000" pitchFamily="2" charset="2"/>
              <a:buChar char="Ø"/>
            </a:pPr>
            <a:r>
              <a:rPr lang="fr-FR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Rotated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fruits on 3 axis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351" y="4760717"/>
            <a:ext cx="1687907" cy="15337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92" y="4882163"/>
            <a:ext cx="1362545" cy="12908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31" y="4760717"/>
            <a:ext cx="1668941" cy="154250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840" y="4509937"/>
            <a:ext cx="907212" cy="203528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0802" y="4416481"/>
            <a:ext cx="959130" cy="197698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7"/>
          <a:srcRect l="59236" t="42963" r="38126" b="45556"/>
          <a:stretch/>
        </p:blipFill>
        <p:spPr>
          <a:xfrm>
            <a:off x="3118642" y="4572000"/>
            <a:ext cx="875339" cy="214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6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99865"/>
          </a:xfrm>
        </p:spPr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Workflow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89965" y="3912571"/>
            <a:ext cx="1579000" cy="69431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9886624" y="2693996"/>
            <a:ext cx="1617988" cy="302451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S3 </a:t>
            </a:r>
            <a:r>
              <a:rPr lang="fr-FR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bucket</a:t>
            </a:r>
            <a: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8055889" y="3417297"/>
            <a:ext cx="1579000" cy="69431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Spark</a:t>
            </a:r>
            <a: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PCA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à coins arrondis 22"/>
          <p:cNvSpPr/>
          <p:nvPr/>
        </p:nvSpPr>
        <p:spPr>
          <a:xfrm>
            <a:off x="1777822" y="1706325"/>
            <a:ext cx="1939986" cy="834989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fr-FR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fr-FR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Environnment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à coins arrondis 26"/>
          <p:cNvSpPr/>
          <p:nvPr/>
        </p:nvSpPr>
        <p:spPr>
          <a:xfrm>
            <a:off x="6021431" y="2685622"/>
            <a:ext cx="1782449" cy="302851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</a:t>
            </a:r>
            <a:r>
              <a:rPr lang="fr-FR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pretrained</a:t>
            </a:r>
            <a: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VGG16</a:t>
            </a:r>
          </a:p>
        </p:txBody>
      </p:sp>
      <p:sp>
        <p:nvSpPr>
          <p:cNvPr id="28" name="Rectangle à coins arrondis 27"/>
          <p:cNvSpPr/>
          <p:nvPr/>
        </p:nvSpPr>
        <p:spPr>
          <a:xfrm>
            <a:off x="8055888" y="1820690"/>
            <a:ext cx="1579000" cy="565694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 </a:t>
            </a:r>
            <a:r>
              <a:rPr lang="fr-FR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à coins arrondis 28"/>
          <p:cNvSpPr/>
          <p:nvPr/>
        </p:nvSpPr>
        <p:spPr>
          <a:xfrm>
            <a:off x="6021432" y="1813032"/>
            <a:ext cx="1782449" cy="573352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fr-FR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extraction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à coins arrondis 29"/>
          <p:cNvSpPr/>
          <p:nvPr/>
        </p:nvSpPr>
        <p:spPr>
          <a:xfrm>
            <a:off x="9886624" y="1829921"/>
            <a:ext cx="1617988" cy="556463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à coins arrondis 30"/>
          <p:cNvSpPr/>
          <p:nvPr/>
        </p:nvSpPr>
        <p:spPr>
          <a:xfrm>
            <a:off x="3966726" y="1719525"/>
            <a:ext cx="1878903" cy="802352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 </a:t>
            </a:r>
            <a:r>
              <a:rPr lang="fr-FR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Connecteur droit 32"/>
          <p:cNvCxnSpPr>
            <a:stCxn id="10" idx="2"/>
          </p:cNvCxnSpPr>
          <p:nvPr/>
        </p:nvCxnSpPr>
        <p:spPr>
          <a:xfrm>
            <a:off x="988322" y="4606881"/>
            <a:ext cx="0" cy="84342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/>
          <p:nvPr/>
        </p:nvCxnSpPr>
        <p:spPr>
          <a:xfrm>
            <a:off x="1008137" y="5442794"/>
            <a:ext cx="976546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10" idx="0"/>
          </p:cNvCxnSpPr>
          <p:nvPr/>
        </p:nvCxnSpPr>
        <p:spPr>
          <a:xfrm flipV="1">
            <a:off x="988322" y="3141738"/>
            <a:ext cx="0" cy="770833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 flipH="1">
            <a:off x="1008137" y="3141738"/>
            <a:ext cx="986071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à coins arrondis 39"/>
          <p:cNvSpPr/>
          <p:nvPr/>
        </p:nvSpPr>
        <p:spPr>
          <a:xfrm>
            <a:off x="1777822" y="2693996"/>
            <a:ext cx="1890035" cy="302451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 Web Services 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EC2, IAM, S3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35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36600" y="609600"/>
            <a:ext cx="8537402" cy="718457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BIG DATA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585" y="2787277"/>
            <a:ext cx="4605517" cy="36008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4699" y="1426313"/>
            <a:ext cx="796485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6C6C6C"/>
                </a:solidFill>
                <a:latin typeface="Arial" panose="020B0604020202020204" pitchFamily="34" charset="0"/>
              </a:rPr>
              <a:t>Big data is a combination of structured, </a:t>
            </a:r>
            <a:r>
              <a:rPr lang="en-US" sz="2000" dirty="0" err="1">
                <a:solidFill>
                  <a:srgbClr val="6C6C6C"/>
                </a:solidFill>
                <a:latin typeface="Arial" panose="020B0604020202020204" pitchFamily="34" charset="0"/>
              </a:rPr>
              <a:t>semistructured</a:t>
            </a:r>
            <a:r>
              <a:rPr lang="en-US" sz="2000" dirty="0">
                <a:solidFill>
                  <a:srgbClr val="6C6C6C"/>
                </a:solidFill>
                <a:latin typeface="Arial" panose="020B0604020202020204" pitchFamily="34" charset="0"/>
              </a:rPr>
              <a:t> and unstructured data </a:t>
            </a:r>
            <a:r>
              <a:rPr lang="en-US" sz="2000" dirty="0" smtClean="0">
                <a:solidFill>
                  <a:srgbClr val="6C6C6C"/>
                </a:solidFill>
                <a:latin typeface="Arial" panose="020B0604020202020204" pitchFamily="34" charset="0"/>
              </a:rPr>
              <a:t>that </a:t>
            </a:r>
            <a:r>
              <a:rPr lang="en-US" sz="2000" dirty="0">
                <a:solidFill>
                  <a:srgbClr val="6C6C6C"/>
                </a:solidFill>
                <a:latin typeface="Arial" panose="020B0604020202020204" pitchFamily="34" charset="0"/>
              </a:rPr>
              <a:t>can be mined for information and used </a:t>
            </a:r>
            <a:r>
              <a:rPr lang="en-US" sz="2000" dirty="0" smtClean="0">
                <a:solidFill>
                  <a:srgbClr val="6C6C6C"/>
                </a:solidFill>
                <a:latin typeface="Arial" panose="020B0604020202020204" pitchFamily="34" charset="0"/>
              </a:rPr>
              <a:t>in machine learning</a:t>
            </a:r>
            <a:r>
              <a:rPr lang="en-US" sz="2000" dirty="0">
                <a:solidFill>
                  <a:srgbClr val="6C6C6C"/>
                </a:solidFill>
                <a:latin typeface="Arial" panose="020B0604020202020204" pitchFamily="34" charset="0"/>
              </a:rPr>
              <a:t> projects, </a:t>
            </a:r>
            <a:r>
              <a:rPr lang="en-US" sz="2000" dirty="0" smtClean="0">
                <a:solidFill>
                  <a:srgbClr val="6C6C6C"/>
                </a:solidFill>
                <a:latin typeface="Arial" panose="020B0604020202020204" pitchFamily="34" charset="0"/>
              </a:rPr>
              <a:t>predictive modeling</a:t>
            </a:r>
            <a:r>
              <a:rPr lang="en-US" sz="2000" dirty="0">
                <a:solidFill>
                  <a:srgbClr val="6C6C6C"/>
                </a:solidFill>
                <a:latin typeface="Arial" panose="020B0604020202020204" pitchFamily="34" charset="0"/>
              </a:rPr>
              <a:t> and other advanced analytics applications.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6573135" y="3015103"/>
            <a:ext cx="4357331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666666"/>
                </a:solidFill>
                <a:latin typeface="BentonBook"/>
              </a:rPr>
              <a:t>The </a:t>
            </a:r>
            <a:r>
              <a:rPr lang="en-US" b="1" dirty="0">
                <a:solidFill>
                  <a:srgbClr val="666666"/>
                </a:solidFill>
                <a:latin typeface="BentonBook"/>
              </a:rPr>
              <a:t>volume</a:t>
            </a:r>
            <a:r>
              <a:rPr lang="en-US" dirty="0">
                <a:solidFill>
                  <a:srgbClr val="666666"/>
                </a:solidFill>
                <a:latin typeface="BentonBook"/>
              </a:rPr>
              <a:t> of data that companies manage skyrocketed around </a:t>
            </a:r>
            <a:r>
              <a:rPr lang="en-US" dirty="0" smtClean="0">
                <a:solidFill>
                  <a:srgbClr val="666666"/>
                </a:solidFill>
                <a:latin typeface="BentonBook"/>
              </a:rPr>
              <a:t>2012. Volume </a:t>
            </a:r>
            <a:r>
              <a:rPr lang="en-US" dirty="0">
                <a:solidFill>
                  <a:srgbClr val="666666"/>
                </a:solidFill>
                <a:latin typeface="BentonBook"/>
              </a:rPr>
              <a:t>doubles about every 40 </a:t>
            </a:r>
            <a:r>
              <a:rPr lang="en-US" dirty="0" smtClean="0">
                <a:solidFill>
                  <a:srgbClr val="666666"/>
                </a:solidFill>
                <a:latin typeface="BentonBook"/>
              </a:rPr>
              <a:t>months</a:t>
            </a:r>
            <a:r>
              <a:rPr lang="en-US" dirty="0">
                <a:solidFill>
                  <a:srgbClr val="666666"/>
                </a:solidFill>
                <a:latin typeface="BentonBook"/>
              </a:rPr>
              <a:t>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66386" y="4433038"/>
            <a:ext cx="2489199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666666"/>
                </a:solidFill>
                <a:latin typeface="BentonBook"/>
              </a:rPr>
              <a:t>Information needs to </a:t>
            </a:r>
            <a:r>
              <a:rPr lang="en-US" dirty="0">
                <a:solidFill>
                  <a:srgbClr val="666666"/>
                </a:solidFill>
                <a:latin typeface="BentonBook"/>
              </a:rPr>
              <a:t>flow quickly – as close to </a:t>
            </a:r>
            <a:r>
              <a:rPr lang="en-US" b="1" dirty="0">
                <a:solidFill>
                  <a:srgbClr val="666666"/>
                </a:solidFill>
                <a:latin typeface="BentonBook"/>
              </a:rPr>
              <a:t>real-time</a:t>
            </a:r>
            <a:r>
              <a:rPr lang="en-US" dirty="0">
                <a:solidFill>
                  <a:srgbClr val="666666"/>
                </a:solidFill>
                <a:latin typeface="BentonBook"/>
              </a:rPr>
              <a:t> as possible.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518400" y="4433038"/>
            <a:ext cx="4080933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solidFill>
                  <a:srgbClr val="666666"/>
                </a:solidFill>
                <a:latin typeface="BentonBook"/>
              </a:rPr>
              <a:t>Data comes from </a:t>
            </a:r>
            <a:r>
              <a:rPr lang="en-US" dirty="0">
                <a:solidFill>
                  <a:srgbClr val="666666"/>
                </a:solidFill>
                <a:latin typeface="BentonBook"/>
              </a:rPr>
              <a:t>many different sources: </a:t>
            </a:r>
            <a:endParaRPr lang="en-US" dirty="0" smtClean="0">
              <a:solidFill>
                <a:srgbClr val="666666"/>
              </a:solidFill>
              <a:latin typeface="BentonBook"/>
            </a:endParaRPr>
          </a:p>
          <a:p>
            <a:pPr algn="just"/>
            <a:r>
              <a:rPr lang="en-US" dirty="0" smtClean="0">
                <a:solidFill>
                  <a:srgbClr val="666666"/>
                </a:solidFill>
                <a:latin typeface="BentonBook"/>
              </a:rPr>
              <a:t>from </a:t>
            </a:r>
            <a:r>
              <a:rPr lang="en-US" dirty="0">
                <a:solidFill>
                  <a:srgbClr val="666666"/>
                </a:solidFill>
                <a:latin typeface="BentonBook"/>
              </a:rPr>
              <a:t>in-house devices to smartphone GPS technology or what people are saying on social networks.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1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63" y="863487"/>
            <a:ext cx="6017274" cy="25910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57200" y="3860800"/>
            <a:ext cx="12055480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Amazon Web Services is the leader in 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industry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40% market share of the cloud service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market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AWS cloud management system now has over a million customers and generates $10 billion in annual revenue.  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platform is trusted by companies like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Kellogs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Samsung, Unilever, Nokia, Netflix, Adobe,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of the multinational giants.</a:t>
            </a:r>
          </a:p>
        </p:txBody>
      </p:sp>
    </p:spTree>
    <p:extLst>
      <p:ext uri="{BB962C8B-B14F-4D97-AF65-F5344CB8AC3E}">
        <p14:creationId xmlns:p14="http://schemas.microsoft.com/office/powerpoint/2010/main" val="356163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7334" y="1664722"/>
            <a:ext cx="11095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292929"/>
                </a:solidFill>
                <a:latin typeface="charter"/>
              </a:rPr>
              <a:t>Overview of three 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of the most popular tools to deploy machine learning models</a:t>
            </a:r>
            <a:r>
              <a:rPr lang="en-US" dirty="0" smtClean="0">
                <a:solidFill>
                  <a:srgbClr val="292929"/>
                </a:solidFill>
                <a:latin typeface="charter"/>
              </a:rPr>
              <a:t>:</a:t>
            </a:r>
          </a:p>
          <a:p>
            <a:r>
              <a:rPr lang="en-US" dirty="0" smtClean="0">
                <a:solidFill>
                  <a:srgbClr val="292929"/>
                </a:solidFill>
                <a:latin typeface="charter"/>
              </a:rPr>
              <a:t> 			EC2 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instances, EMR clusters, and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SageMaker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Notebooks.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75668" y="4280492"/>
            <a:ext cx="23495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32D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 </a:t>
            </a:r>
            <a:r>
              <a:rPr lang="en-US" dirty="0" err="1">
                <a:solidFill>
                  <a:srgbClr val="232D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SageMaker</a:t>
            </a:r>
            <a:r>
              <a:rPr lang="en-US" dirty="0">
                <a:solidFill>
                  <a:srgbClr val="232D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 fully-managed platform that enables developers and data scientists to quickly and easily build, train, and deploy machine learning </a:t>
            </a:r>
            <a:r>
              <a:rPr lang="en-US" dirty="0" smtClean="0">
                <a:solidFill>
                  <a:srgbClr val="232D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models.</a:t>
            </a:r>
            <a:r>
              <a:rPr lang="en-US" dirty="0">
                <a:solidFill>
                  <a:srgbClr val="232D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6428" y="4457092"/>
            <a:ext cx="1828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32D37"/>
                </a:solidFill>
                <a:latin typeface="-apple-system"/>
              </a:rPr>
              <a:t>Virtual compute machines (instances) you can spin up for processing.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53218" y="4457092"/>
            <a:ext cx="23219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232D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 EMR</a:t>
            </a:r>
            <a:r>
              <a:rPr lang="en-US" dirty="0">
                <a:solidFill>
                  <a:srgbClr val="232D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is a managed cluster platform (using AWS EC2 instances) that simplifies running big data </a:t>
            </a:r>
            <a:r>
              <a:rPr lang="en-US" dirty="0" smtClean="0">
                <a:solidFill>
                  <a:srgbClr val="232D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frameworks on </a:t>
            </a:r>
            <a:r>
              <a:rPr lang="en-US" dirty="0">
                <a:solidFill>
                  <a:srgbClr val="232D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to </a:t>
            </a:r>
            <a:r>
              <a:rPr lang="en-US" dirty="0" smtClean="0">
                <a:solidFill>
                  <a:srgbClr val="232D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</a:t>
            </a:r>
            <a:r>
              <a:rPr lang="en-US" dirty="0">
                <a:solidFill>
                  <a:srgbClr val="232D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vast amounts of data.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049632"/>
              </p:ext>
            </p:extLst>
          </p:nvPr>
        </p:nvGraphicFramePr>
        <p:xfrm>
          <a:off x="7512936" y="3370421"/>
          <a:ext cx="4584699" cy="2051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330">
                  <a:extLst>
                    <a:ext uri="{9D8B030D-6E8A-4147-A177-3AD203B41FA5}">
                      <a16:colId xmlns:a16="http://schemas.microsoft.com/office/drawing/2014/main" val="1624620656"/>
                    </a:ext>
                  </a:extLst>
                </a:gridCol>
                <a:gridCol w="1466038">
                  <a:extLst>
                    <a:ext uri="{9D8B030D-6E8A-4147-A177-3AD203B41FA5}">
                      <a16:colId xmlns:a16="http://schemas.microsoft.com/office/drawing/2014/main" val="1278212434"/>
                    </a:ext>
                  </a:extLst>
                </a:gridCol>
                <a:gridCol w="1559331">
                  <a:extLst>
                    <a:ext uri="{9D8B030D-6E8A-4147-A177-3AD203B41FA5}">
                      <a16:colId xmlns:a16="http://schemas.microsoft.com/office/drawing/2014/main" val="3758609848"/>
                    </a:ext>
                  </a:extLst>
                </a:gridCol>
              </a:tblGrid>
              <a:tr h="400809">
                <a:tc>
                  <a:txBody>
                    <a:bodyPr/>
                    <a:lstStyle/>
                    <a:p>
                      <a:r>
                        <a:rPr lang="fr-FR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Tool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083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21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Cheap, </a:t>
                      </a:r>
                      <a:r>
                        <a:rPr lang="fr-FR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autoscaling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Cumbersome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03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Sagemaker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</a:t>
                      </a:r>
                      <a:r>
                        <a:rPr lang="fr-FR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fr-FR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powerful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Expensive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8992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787900" y="2382617"/>
            <a:ext cx="2537268" cy="4420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r="25368"/>
          <a:stretch/>
        </p:blipFill>
        <p:spPr>
          <a:xfrm>
            <a:off x="555029" y="2371819"/>
            <a:ext cx="4220172" cy="202450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/>
          <a:srcRect l="75038"/>
          <a:stretch/>
        </p:blipFill>
        <p:spPr>
          <a:xfrm>
            <a:off x="5417464" y="2420717"/>
            <a:ext cx="1330298" cy="189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8200"/>
          </a:xfrm>
        </p:spPr>
        <p:txBody>
          <a:bodyPr/>
          <a:lstStyle/>
          <a:p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Data Architecture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368" y="2197475"/>
            <a:ext cx="1895032" cy="388250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5192269"/>
            <a:ext cx="1318680" cy="7226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695700" y="4138727"/>
            <a:ext cx="3261780" cy="1941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4"/>
          <a:srcRect b="63408"/>
          <a:stretch/>
        </p:blipFill>
        <p:spPr>
          <a:xfrm>
            <a:off x="8043590" y="4043629"/>
            <a:ext cx="1896020" cy="142104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998" y="4347393"/>
            <a:ext cx="1143360" cy="654376"/>
          </a:xfrm>
          <a:prstGeom prst="rect">
            <a:avLst/>
          </a:prstGeom>
        </p:spPr>
      </p:pic>
      <p:cxnSp>
        <p:nvCxnSpPr>
          <p:cNvPr id="18" name="Connecteur droit avec flèche 17"/>
          <p:cNvCxnSpPr/>
          <p:nvPr/>
        </p:nvCxnSpPr>
        <p:spPr>
          <a:xfrm flipV="1">
            <a:off x="2870200" y="4546600"/>
            <a:ext cx="1270000" cy="1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325612" y="5086476"/>
            <a:ext cx="18133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Cloud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plateform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Account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Login</a:t>
            </a:r>
          </a:p>
          <a:p>
            <a:pPr algn="ctr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5486400" y="4559300"/>
            <a:ext cx="279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612" y="2115162"/>
            <a:ext cx="2115687" cy="1935781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4129059" y="196885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Input files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8311075" y="3769395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Output files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 flipH="1">
            <a:off x="4715117" y="3644900"/>
            <a:ext cx="21984" cy="493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 30"/>
          <p:cNvPicPr>
            <a:picLocks noChangeAspect="1"/>
          </p:cNvPicPr>
          <p:nvPr/>
        </p:nvPicPr>
        <p:blipFill rotWithShape="1">
          <a:blip r:embed="rId7"/>
          <a:srcRect l="68681" t="39383" r="28125" b="54938"/>
          <a:stretch/>
        </p:blipFill>
        <p:spPr>
          <a:xfrm>
            <a:off x="6199559" y="2306110"/>
            <a:ext cx="792689" cy="792689"/>
          </a:xfrm>
          <a:prstGeom prst="rect">
            <a:avLst/>
          </a:prstGeom>
        </p:spPr>
      </p:pic>
      <p:sp>
        <p:nvSpPr>
          <p:cNvPr id="32" name="ZoneTexte 31"/>
          <p:cNvSpPr txBox="1"/>
          <p:nvPr/>
        </p:nvSpPr>
        <p:spPr>
          <a:xfrm>
            <a:off x="6316231" y="196382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IAM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052974" y="2261211"/>
            <a:ext cx="1556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Role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Permissions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 flipV="1">
            <a:off x="5187485" y="3248338"/>
            <a:ext cx="1310367" cy="106818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3764948" y="365756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Loading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6979017" y="4242720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3705225" y="4133850"/>
            <a:ext cx="30649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9296400" y="4410075"/>
            <a:ext cx="30649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4067175" y="2524125"/>
            <a:ext cx="30649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5924550" y="2533650"/>
            <a:ext cx="30649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917348" y="60520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Notebook instance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50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Processing Framework 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2563811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eading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platform for large-scale SQL, batch processing, stream processing, and machine learning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uickly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 processing tasks on very large data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Can distribute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processing tasks across multiple computers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75" y="111171"/>
            <a:ext cx="2403125" cy="135948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686" y="4171950"/>
            <a:ext cx="4786597" cy="22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3547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24128</TotalTime>
  <Words>613</Words>
  <Application>Microsoft Office PowerPoint</Application>
  <PresentationFormat>Grand écran</PresentationFormat>
  <Paragraphs>128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7" baseType="lpstr">
      <vt:lpstr>-apple-system</vt:lpstr>
      <vt:lpstr>Arial</vt:lpstr>
      <vt:lpstr>Arial</vt:lpstr>
      <vt:lpstr>BentonBook</vt:lpstr>
      <vt:lpstr>charter</vt:lpstr>
      <vt:lpstr>Trebuchet MS</vt:lpstr>
      <vt:lpstr>Wingdings</vt:lpstr>
      <vt:lpstr>Wingdings 3</vt:lpstr>
      <vt:lpstr>Facette</vt:lpstr>
      <vt:lpstr>OC – Project 8   CLOUD DEPLOYMENT MODEL</vt:lpstr>
      <vt:lpstr>FRUITS! STARTUP PROBLEM OVERVIEW</vt:lpstr>
      <vt:lpstr>DATASET PROPERTIES</vt:lpstr>
      <vt:lpstr>Process Workflow</vt:lpstr>
      <vt:lpstr>BIG DATA</vt:lpstr>
      <vt:lpstr>Présentation PowerPoint</vt:lpstr>
      <vt:lpstr>ML Models Deployment</vt:lpstr>
      <vt:lpstr>Big Data Architecture</vt:lpstr>
      <vt:lpstr>Data Processing Framework </vt:lpstr>
      <vt:lpstr>1) IAM (Identitiy Access Management)</vt:lpstr>
      <vt:lpstr>2) AWS S3 Bucket Input</vt:lpstr>
      <vt:lpstr>3) Sagemaker Notebook Instance</vt:lpstr>
      <vt:lpstr>Processing chain</vt:lpstr>
      <vt:lpstr>DIMENSIONALITY REDUCTION</vt:lpstr>
      <vt:lpstr>AWS S3 Bucket Output</vt:lpstr>
      <vt:lpstr>Présentation PowerPoint</vt:lpstr>
      <vt:lpstr>Conclusions</vt:lpstr>
      <vt:lpstr>PuTTY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Scoring model implementation</dc:title>
  <dc:creator>H7O</dc:creator>
  <cp:lastModifiedBy>H7O</cp:lastModifiedBy>
  <cp:revision>215</cp:revision>
  <dcterms:created xsi:type="dcterms:W3CDTF">2022-03-05T19:25:35Z</dcterms:created>
  <dcterms:modified xsi:type="dcterms:W3CDTF">2022-04-15T09:02:57Z</dcterms:modified>
</cp:coreProperties>
</file>